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grandir" panose="020B0604020202020204" charset="0"/>
      <p:regular r:id="rId24"/>
    </p:embeddedFont>
    <p:embeddedFont>
      <p:font typeface="Agrandir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</p:embeddedFont>
    <p:embeddedFont>
      <p:font typeface="Quicksand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6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15-Apr-24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59.png"/><Relationship Id="rId3" Type="http://schemas.openxmlformats.org/officeDocument/2006/relationships/image" Target="../media/image48.svg"/><Relationship Id="rId21" Type="http://schemas.openxmlformats.org/officeDocument/2006/relationships/image" Target="../media/image62.svg"/><Relationship Id="rId7" Type="http://schemas.openxmlformats.org/officeDocument/2006/relationships/image" Target="../media/image16.svg"/><Relationship Id="rId12" Type="http://schemas.openxmlformats.org/officeDocument/2006/relationships/image" Target="../media/image55.png"/><Relationship Id="rId17" Type="http://schemas.openxmlformats.org/officeDocument/2006/relationships/image" Target="../media/image58.svg"/><Relationship Id="rId2" Type="http://schemas.openxmlformats.org/officeDocument/2006/relationships/image" Target="../media/image47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4.svg"/><Relationship Id="rId5" Type="http://schemas.openxmlformats.org/officeDocument/2006/relationships/image" Target="../media/image50.svg"/><Relationship Id="rId15" Type="http://schemas.openxmlformats.org/officeDocument/2006/relationships/image" Target="../media/image10.svg"/><Relationship Id="rId23" Type="http://schemas.openxmlformats.org/officeDocument/2006/relationships/image" Target="../media/image64.svg"/><Relationship Id="rId10" Type="http://schemas.openxmlformats.org/officeDocument/2006/relationships/image" Target="../media/image53.png"/><Relationship Id="rId19" Type="http://schemas.openxmlformats.org/officeDocument/2006/relationships/image" Target="../media/image60.svg"/><Relationship Id="rId4" Type="http://schemas.openxmlformats.org/officeDocument/2006/relationships/image" Target="../media/image49.png"/><Relationship Id="rId9" Type="http://schemas.openxmlformats.org/officeDocument/2006/relationships/image" Target="../media/image52.svg"/><Relationship Id="rId14" Type="http://schemas.openxmlformats.org/officeDocument/2006/relationships/image" Target="../media/image9.png"/><Relationship Id="rId22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9177" y="3833761"/>
            <a:ext cx="5610123" cy="2805061"/>
            <a:chOff x="0" y="0"/>
            <a:chExt cx="1806222" cy="903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6222" cy="903111"/>
            </a:xfrm>
            <a:custGeom>
              <a:avLst/>
              <a:gdLst/>
              <a:ahLst/>
              <a:cxnLst/>
              <a:rect l="l" t="t" r="r" b="b"/>
              <a:pathLst>
                <a:path w="1806222" h="903111">
                  <a:moveTo>
                    <a:pt x="0" y="0"/>
                  </a:moveTo>
                  <a:lnTo>
                    <a:pt x="1806222" y="0"/>
                  </a:lnTo>
                  <a:lnTo>
                    <a:pt x="1806222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4672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806222" cy="86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49177" y="1028700"/>
            <a:ext cx="5610123" cy="2805061"/>
            <a:chOff x="0" y="0"/>
            <a:chExt cx="1806222" cy="9031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6222" cy="903111"/>
            </a:xfrm>
            <a:custGeom>
              <a:avLst/>
              <a:gdLst/>
              <a:ahLst/>
              <a:cxnLst/>
              <a:rect l="l" t="t" r="r" b="b"/>
              <a:pathLst>
                <a:path w="1806222" h="903111">
                  <a:moveTo>
                    <a:pt x="0" y="0"/>
                  </a:moveTo>
                  <a:lnTo>
                    <a:pt x="1806222" y="0"/>
                  </a:lnTo>
                  <a:lnTo>
                    <a:pt x="1806222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4672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806222" cy="86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49177" y="6638823"/>
            <a:ext cx="5610123" cy="2805061"/>
            <a:chOff x="0" y="0"/>
            <a:chExt cx="1806222" cy="903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06222" cy="903111"/>
            </a:xfrm>
            <a:custGeom>
              <a:avLst/>
              <a:gdLst/>
              <a:ahLst/>
              <a:cxnLst/>
              <a:rect l="l" t="t" r="r" b="b"/>
              <a:pathLst>
                <a:path w="1806222" h="903111">
                  <a:moveTo>
                    <a:pt x="0" y="0"/>
                  </a:moveTo>
                  <a:lnTo>
                    <a:pt x="1806222" y="0"/>
                  </a:lnTo>
                  <a:lnTo>
                    <a:pt x="1806222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4672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806222" cy="86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891339" y="6638823"/>
            <a:ext cx="2757838" cy="2805061"/>
          </a:xfrm>
          <a:custGeom>
            <a:avLst/>
            <a:gdLst/>
            <a:ahLst/>
            <a:cxnLst/>
            <a:rect l="l" t="t" r="r" b="b"/>
            <a:pathLst>
              <a:path w="2757838" h="2805061">
                <a:moveTo>
                  <a:pt x="0" y="0"/>
                </a:moveTo>
                <a:lnTo>
                  <a:pt x="2757838" y="0"/>
                </a:lnTo>
                <a:lnTo>
                  <a:pt x="2757838" y="2805061"/>
                </a:lnTo>
                <a:lnTo>
                  <a:pt x="0" y="2805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15241" y="7160489"/>
            <a:ext cx="1483056" cy="1761729"/>
          </a:xfrm>
          <a:custGeom>
            <a:avLst/>
            <a:gdLst/>
            <a:ahLst/>
            <a:cxnLst/>
            <a:rect l="l" t="t" r="r" b="b"/>
            <a:pathLst>
              <a:path w="1483056" h="1761729">
                <a:moveTo>
                  <a:pt x="0" y="0"/>
                </a:moveTo>
                <a:lnTo>
                  <a:pt x="1483056" y="0"/>
                </a:lnTo>
                <a:lnTo>
                  <a:pt x="1483056" y="1761729"/>
                </a:lnTo>
                <a:lnTo>
                  <a:pt x="0" y="176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15241" y="1487156"/>
            <a:ext cx="1483056" cy="1888149"/>
          </a:xfrm>
          <a:custGeom>
            <a:avLst/>
            <a:gdLst/>
            <a:ahLst/>
            <a:cxnLst/>
            <a:rect l="l" t="t" r="r" b="b"/>
            <a:pathLst>
              <a:path w="1483056" h="1888149">
                <a:moveTo>
                  <a:pt x="0" y="0"/>
                </a:moveTo>
                <a:lnTo>
                  <a:pt x="1483056" y="0"/>
                </a:lnTo>
                <a:lnTo>
                  <a:pt x="1483056" y="1888149"/>
                </a:lnTo>
                <a:lnTo>
                  <a:pt x="0" y="1888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431716">
            <a:off x="12454428" y="3969019"/>
            <a:ext cx="1194559" cy="2488664"/>
          </a:xfrm>
          <a:custGeom>
            <a:avLst/>
            <a:gdLst/>
            <a:ahLst/>
            <a:cxnLst/>
            <a:rect l="l" t="t" r="r" b="b"/>
            <a:pathLst>
              <a:path w="1194559" h="2488664">
                <a:moveTo>
                  <a:pt x="0" y="0"/>
                </a:moveTo>
                <a:lnTo>
                  <a:pt x="1194559" y="0"/>
                </a:lnTo>
                <a:lnTo>
                  <a:pt x="1194559" y="2488664"/>
                </a:lnTo>
                <a:lnTo>
                  <a:pt x="0" y="2488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200040" y="4140492"/>
            <a:ext cx="729584" cy="7295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6F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90767" y="5572241"/>
            <a:ext cx="489462" cy="48946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6F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18570" y="1552569"/>
            <a:ext cx="10973407" cy="450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10"/>
              </a:lnSpc>
            </a:pPr>
            <a:r>
              <a:rPr lang="en-US" sz="8700">
                <a:solidFill>
                  <a:srgbClr val="ABD7FF"/>
                </a:solidFill>
                <a:latin typeface="Agrandir Bold"/>
              </a:rPr>
              <a:t>Housing Loan Repayment Risk Analysis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8853" y="7160489"/>
            <a:ext cx="943979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Team 21:</a:t>
            </a:r>
          </a:p>
          <a:p>
            <a:pPr marL="626109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Bhavya Parmar 002249226</a:t>
            </a:r>
          </a:p>
          <a:p>
            <a:pPr marL="626109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Darshil Shah 002814137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35109" y="1590675"/>
            <a:ext cx="13924535" cy="5987550"/>
          </a:xfrm>
          <a:custGeom>
            <a:avLst/>
            <a:gdLst/>
            <a:ahLst/>
            <a:cxnLst/>
            <a:rect l="l" t="t" r="r" b="b"/>
            <a:pathLst>
              <a:path w="13924535" h="5987550">
                <a:moveTo>
                  <a:pt x="0" y="0"/>
                </a:moveTo>
                <a:lnTo>
                  <a:pt x="13924535" y="0"/>
                </a:lnTo>
                <a:lnTo>
                  <a:pt x="13924535" y="5987550"/>
                </a:lnTo>
                <a:lnTo>
                  <a:pt x="0" y="5987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23949" y="257175"/>
            <a:ext cx="1104010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Decision Tree: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3525" y="1590675"/>
            <a:ext cx="14620950" cy="5990876"/>
          </a:xfrm>
          <a:custGeom>
            <a:avLst/>
            <a:gdLst/>
            <a:ahLst/>
            <a:cxnLst/>
            <a:rect l="l" t="t" r="r" b="b"/>
            <a:pathLst>
              <a:path w="14620950" h="5990876">
                <a:moveTo>
                  <a:pt x="0" y="0"/>
                </a:moveTo>
                <a:lnTo>
                  <a:pt x="14620950" y="0"/>
                </a:lnTo>
                <a:lnTo>
                  <a:pt x="14620950" y="5990876"/>
                </a:lnTo>
                <a:lnTo>
                  <a:pt x="0" y="599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525" y="257175"/>
            <a:ext cx="1745093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Random Forest : Feature Importance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4096" y="1590675"/>
            <a:ext cx="13799807" cy="6485816"/>
          </a:xfrm>
          <a:custGeom>
            <a:avLst/>
            <a:gdLst/>
            <a:ahLst/>
            <a:cxnLst/>
            <a:rect l="l" t="t" r="r" b="b"/>
            <a:pathLst>
              <a:path w="13799807" h="6485816">
                <a:moveTo>
                  <a:pt x="0" y="0"/>
                </a:moveTo>
                <a:lnTo>
                  <a:pt x="13799808" y="0"/>
                </a:lnTo>
                <a:lnTo>
                  <a:pt x="13799808" y="6485816"/>
                </a:lnTo>
                <a:lnTo>
                  <a:pt x="0" y="6485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525" y="257175"/>
            <a:ext cx="1745093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Confusion Matrix: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85726" y="1524195"/>
            <a:ext cx="11716549" cy="7238610"/>
          </a:xfrm>
          <a:custGeom>
            <a:avLst/>
            <a:gdLst/>
            <a:ahLst/>
            <a:cxnLst/>
            <a:rect l="l" t="t" r="r" b="b"/>
            <a:pathLst>
              <a:path w="11716549" h="7238610">
                <a:moveTo>
                  <a:pt x="0" y="0"/>
                </a:moveTo>
                <a:lnTo>
                  <a:pt x="11716548" y="0"/>
                </a:lnTo>
                <a:lnTo>
                  <a:pt x="11716548" y="7238610"/>
                </a:lnTo>
                <a:lnTo>
                  <a:pt x="0" y="7238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525" y="257175"/>
            <a:ext cx="1745093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Validation Curve: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8525" y="257175"/>
            <a:ext cx="1745093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Models Used: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8525" y="1813045"/>
            <a:ext cx="4819770" cy="7765344"/>
            <a:chOff x="0" y="0"/>
            <a:chExt cx="1269404" cy="204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9404" cy="2045193"/>
            </a:xfrm>
            <a:custGeom>
              <a:avLst/>
              <a:gdLst/>
              <a:ahLst/>
              <a:cxnLst/>
              <a:rect l="l" t="t" r="r" b="b"/>
              <a:pathLst>
                <a:path w="1269404" h="2045193">
                  <a:moveTo>
                    <a:pt x="0" y="0"/>
                  </a:moveTo>
                  <a:lnTo>
                    <a:pt x="1269404" y="0"/>
                  </a:lnTo>
                  <a:lnTo>
                    <a:pt x="1269404" y="2045193"/>
                  </a:lnTo>
                  <a:lnTo>
                    <a:pt x="0" y="2045193"/>
                  </a:lnTo>
                  <a:close/>
                </a:path>
              </a:pathLst>
            </a:custGeom>
            <a:solidFill>
              <a:srgbClr val="FF9D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69404" cy="207376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97"/>
                </a:lnSpc>
              </a:pPr>
              <a:endParaRPr/>
            </a:p>
            <a:p>
              <a:pPr algn="ctr">
                <a:lnSpc>
                  <a:spcPts val="2827"/>
                </a:lnSpc>
              </a:pPr>
              <a:r>
                <a:rPr lang="en-US" sz="2799">
                  <a:solidFill>
                    <a:srgbClr val="203162"/>
                  </a:solidFill>
                  <a:latin typeface="Agrandir"/>
                </a:rPr>
                <a:t>  </a:t>
              </a:r>
            </a:p>
            <a:p>
              <a:pPr algn="ctr">
                <a:lnSpc>
                  <a:spcPts val="2827"/>
                </a:lnSpc>
              </a:pPr>
              <a:endParaRPr lang="en-US" sz="2799">
                <a:solidFill>
                  <a:srgbClr val="203162"/>
                </a:solidFill>
                <a:latin typeface="Agrandir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14110" y="1813045"/>
            <a:ext cx="4819770" cy="7765344"/>
            <a:chOff x="0" y="0"/>
            <a:chExt cx="1269404" cy="204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9404" cy="2045193"/>
            </a:xfrm>
            <a:custGeom>
              <a:avLst/>
              <a:gdLst/>
              <a:ahLst/>
              <a:cxnLst/>
              <a:rect l="l" t="t" r="r" b="b"/>
              <a:pathLst>
                <a:path w="1269404" h="2045193">
                  <a:moveTo>
                    <a:pt x="0" y="0"/>
                  </a:moveTo>
                  <a:lnTo>
                    <a:pt x="1269404" y="0"/>
                  </a:lnTo>
                  <a:lnTo>
                    <a:pt x="1269404" y="2045193"/>
                  </a:lnTo>
                  <a:lnTo>
                    <a:pt x="0" y="2045193"/>
                  </a:lnTo>
                  <a:close/>
                </a:path>
              </a:pathLst>
            </a:custGeom>
            <a:solidFill>
              <a:srgbClr val="FF9D4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69404" cy="21023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454"/>
                </a:lnSpc>
              </a:pPr>
              <a:endParaRPr/>
            </a:p>
            <a:p>
              <a:pPr algn="ctr">
                <a:lnSpc>
                  <a:spcPts val="3297"/>
                </a:lnSpc>
              </a:pPr>
              <a:endParaRPr/>
            </a:p>
            <a:p>
              <a:pPr algn="ctr">
                <a:lnSpc>
                  <a:spcPts val="2827"/>
                </a:lnSpc>
              </a:pPr>
              <a:r>
                <a:rPr lang="en-US" sz="2799">
                  <a:solidFill>
                    <a:srgbClr val="203162"/>
                  </a:solidFill>
                  <a:latin typeface="Agrandir"/>
                </a:rPr>
                <a:t>  </a:t>
              </a:r>
            </a:p>
            <a:p>
              <a:pPr algn="ctr">
                <a:lnSpc>
                  <a:spcPts val="2827"/>
                </a:lnSpc>
              </a:pPr>
              <a:endParaRPr lang="en-US" sz="2799">
                <a:solidFill>
                  <a:srgbClr val="203162"/>
                </a:solidFill>
                <a:latin typeface="Agrandir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29694" y="1813045"/>
            <a:ext cx="4819770" cy="7765344"/>
            <a:chOff x="0" y="0"/>
            <a:chExt cx="1269404" cy="2045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9404" cy="2045193"/>
            </a:xfrm>
            <a:custGeom>
              <a:avLst/>
              <a:gdLst/>
              <a:ahLst/>
              <a:cxnLst/>
              <a:rect l="l" t="t" r="r" b="b"/>
              <a:pathLst>
                <a:path w="1269404" h="2045193">
                  <a:moveTo>
                    <a:pt x="0" y="0"/>
                  </a:moveTo>
                  <a:lnTo>
                    <a:pt x="1269404" y="0"/>
                  </a:lnTo>
                  <a:lnTo>
                    <a:pt x="1269404" y="2045193"/>
                  </a:lnTo>
                  <a:lnTo>
                    <a:pt x="0" y="2045193"/>
                  </a:lnTo>
                  <a:close/>
                </a:path>
              </a:pathLst>
            </a:custGeom>
            <a:solidFill>
              <a:srgbClr val="FF9D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69404" cy="21023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45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1315" y="1777641"/>
            <a:ext cx="5021491" cy="66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29"/>
              </a:lnSpc>
              <a:spcBef>
                <a:spcPct val="0"/>
              </a:spcBef>
            </a:pPr>
            <a:r>
              <a:rPr lang="en-US" sz="3690" dirty="0">
                <a:solidFill>
                  <a:srgbClr val="ABD7FF"/>
                </a:solidFill>
                <a:latin typeface="Agrandir Bold"/>
              </a:rPr>
              <a:t>Logistic Regression: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15800" y="1777641"/>
            <a:ext cx="6811044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28"/>
              </a:lnSpc>
              <a:spcBef>
                <a:spcPct val="0"/>
              </a:spcBef>
            </a:pPr>
            <a:r>
              <a:rPr lang="en-US" sz="3690" dirty="0">
                <a:solidFill>
                  <a:srgbClr val="ABD7FF"/>
                </a:solidFill>
                <a:latin typeface="Agrandir Bold"/>
              </a:rPr>
              <a:t>Decision Tree: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14110" y="1808161"/>
            <a:ext cx="5021491" cy="66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29"/>
              </a:lnSpc>
              <a:spcBef>
                <a:spcPct val="0"/>
              </a:spcBef>
            </a:pPr>
            <a:r>
              <a:rPr lang="en-US" sz="3690">
                <a:solidFill>
                  <a:srgbClr val="ABD7FF"/>
                </a:solidFill>
                <a:latin typeface="Agrandir Bold"/>
              </a:rPr>
              <a:t>Random Forest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1315" y="2514600"/>
            <a:ext cx="4832468" cy="657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 Serves as a statistical method to predict the likelihood of loan default by evaluating various financial indicators from the applicant’s background. </a:t>
            </a:r>
          </a:p>
          <a:p>
            <a:pPr algn="ctr">
              <a:lnSpc>
                <a:spcPts val="3479"/>
              </a:lnSpc>
            </a:pPr>
            <a:endParaRPr lang="en-US" sz="2899">
              <a:solidFill>
                <a:srgbClr val="F8F6F1"/>
              </a:solidFill>
              <a:latin typeface="Quicksand Bold"/>
            </a:endParaRPr>
          </a:p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The model considers income levels, debt ratios, and overall financial status to estimate the probability that a borrower will fail to repay a loan.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27766" y="2473524"/>
            <a:ext cx="4832468" cy="701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To enhance the accuracy of predicting loan repayment risks. This ensemble learning method utilizes multiple decision trees to analyze the applicant's financial data, including income</a:t>
            </a:r>
          </a:p>
          <a:p>
            <a:pPr algn="ctr">
              <a:lnSpc>
                <a:spcPts val="3479"/>
              </a:lnSpc>
            </a:pPr>
            <a:endParaRPr lang="en-US" sz="2899">
              <a:solidFill>
                <a:srgbClr val="F8F6F1"/>
              </a:solidFill>
              <a:latin typeface="Quicksand Bold"/>
            </a:endParaRPr>
          </a:p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 Each tree in the forest makes a prediction about the loan default risk, and the final outcome is determined by majority voting or averaging these predictions.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29694" y="2373633"/>
            <a:ext cx="4832468" cy="657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 To model the probability of loan defaults based on comprehensive financial and demographic data of applicants. This method breaks down the dataset into smaller subsets using a tree-like model of decisions and their possible consequences. Each node in the tree represents a decision point where a split is made based on a specific attribute.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9905" y="3710359"/>
            <a:ext cx="3385132" cy="6221788"/>
          </a:xfrm>
          <a:custGeom>
            <a:avLst/>
            <a:gdLst/>
            <a:ahLst/>
            <a:cxnLst/>
            <a:rect l="l" t="t" r="r" b="b"/>
            <a:pathLst>
              <a:path w="3385132" h="6221788">
                <a:moveTo>
                  <a:pt x="0" y="0"/>
                </a:moveTo>
                <a:lnTo>
                  <a:pt x="3385132" y="0"/>
                </a:lnTo>
                <a:lnTo>
                  <a:pt x="3385132" y="6221787"/>
                </a:lnTo>
                <a:lnTo>
                  <a:pt x="0" y="6221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81730" y="4014998"/>
            <a:ext cx="11446074" cy="5243302"/>
          </a:xfrm>
          <a:custGeom>
            <a:avLst/>
            <a:gdLst/>
            <a:ahLst/>
            <a:cxnLst/>
            <a:rect l="l" t="t" r="r" b="b"/>
            <a:pathLst>
              <a:path w="11446074" h="5243302">
                <a:moveTo>
                  <a:pt x="0" y="0"/>
                </a:moveTo>
                <a:lnTo>
                  <a:pt x="11446074" y="0"/>
                </a:lnTo>
                <a:lnTo>
                  <a:pt x="11446074" y="5243302"/>
                </a:lnTo>
                <a:lnTo>
                  <a:pt x="0" y="5243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8075" y="125456"/>
            <a:ext cx="17030842" cy="90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7"/>
              </a:lnSpc>
              <a:spcBef>
                <a:spcPct val="0"/>
              </a:spcBef>
            </a:pPr>
            <a:r>
              <a:rPr lang="en-US" sz="5006">
                <a:solidFill>
                  <a:srgbClr val="ABD7FF"/>
                </a:solidFill>
                <a:latin typeface="Agrandir Bold"/>
              </a:rPr>
              <a:t>Hyper Parameter Tunning : Decision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8075" y="1271959"/>
            <a:ext cx="17030842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"/>
              </a:rPr>
              <a:t>Hyperparameter tuning for an Decision model optimizes its performance by methodically testing combinations of key parameters like max_depth through supported by cross-validation. </a:t>
            </a:r>
          </a:p>
          <a:p>
            <a:pPr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"/>
              </a:rPr>
              <a:t>This iterative process fine-tunes the settings to maximize metrics such as accuracy. </a:t>
            </a:r>
          </a:p>
          <a:p>
            <a:pPr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"/>
              </a:rPr>
              <a:t>The best parameter set is then used to train the model, significantly enhancing its ability to generalize and predict new data accurately.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8627" y="1515044"/>
            <a:ext cx="13330745" cy="7256911"/>
          </a:xfrm>
          <a:custGeom>
            <a:avLst/>
            <a:gdLst/>
            <a:ahLst/>
            <a:cxnLst/>
            <a:rect l="l" t="t" r="r" b="b"/>
            <a:pathLst>
              <a:path w="13330745" h="7256911">
                <a:moveTo>
                  <a:pt x="0" y="0"/>
                </a:moveTo>
                <a:lnTo>
                  <a:pt x="13330746" y="0"/>
                </a:lnTo>
                <a:lnTo>
                  <a:pt x="13330746" y="7256912"/>
                </a:lnTo>
                <a:lnTo>
                  <a:pt x="0" y="7256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525" y="257175"/>
            <a:ext cx="1745093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Histogram of Probabilites: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0447" y="1590675"/>
            <a:ext cx="12087106" cy="6624449"/>
          </a:xfrm>
          <a:custGeom>
            <a:avLst/>
            <a:gdLst/>
            <a:ahLst/>
            <a:cxnLst/>
            <a:rect l="l" t="t" r="r" b="b"/>
            <a:pathLst>
              <a:path w="12087106" h="6624449">
                <a:moveTo>
                  <a:pt x="0" y="0"/>
                </a:moveTo>
                <a:lnTo>
                  <a:pt x="12087106" y="0"/>
                </a:lnTo>
                <a:lnTo>
                  <a:pt x="12087106" y="6624449"/>
                </a:lnTo>
                <a:lnTo>
                  <a:pt x="0" y="6624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525" y="257175"/>
            <a:ext cx="1745093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Logistic Regression: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8154" y="1590675"/>
            <a:ext cx="9631691" cy="7667625"/>
          </a:xfrm>
          <a:custGeom>
            <a:avLst/>
            <a:gdLst/>
            <a:ahLst/>
            <a:cxnLst/>
            <a:rect l="l" t="t" r="r" b="b"/>
            <a:pathLst>
              <a:path w="9631691" h="7667625">
                <a:moveTo>
                  <a:pt x="0" y="0"/>
                </a:moveTo>
                <a:lnTo>
                  <a:pt x="9631692" y="0"/>
                </a:lnTo>
                <a:lnTo>
                  <a:pt x="9631692" y="7667625"/>
                </a:lnTo>
                <a:lnTo>
                  <a:pt x="0" y="7667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525" y="257175"/>
            <a:ext cx="1745093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ROC Curve: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91631" y="1400538"/>
            <a:ext cx="9264727" cy="7857762"/>
          </a:xfrm>
          <a:custGeom>
            <a:avLst/>
            <a:gdLst/>
            <a:ahLst/>
            <a:cxnLst/>
            <a:rect l="l" t="t" r="r" b="b"/>
            <a:pathLst>
              <a:path w="9264727" h="7857762">
                <a:moveTo>
                  <a:pt x="0" y="0"/>
                </a:moveTo>
                <a:lnTo>
                  <a:pt x="9264727" y="0"/>
                </a:lnTo>
                <a:lnTo>
                  <a:pt x="9264727" y="7857762"/>
                </a:lnTo>
                <a:lnTo>
                  <a:pt x="0" y="785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525" y="257175"/>
            <a:ext cx="1745093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Confusion Matrix: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592" y="3886683"/>
            <a:ext cx="2219724" cy="2257733"/>
            <a:chOff x="0" y="0"/>
            <a:chExt cx="714657" cy="7268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657" cy="726895"/>
            </a:xfrm>
            <a:custGeom>
              <a:avLst/>
              <a:gdLst/>
              <a:ahLst/>
              <a:cxnLst/>
              <a:rect l="l" t="t" r="r" b="b"/>
              <a:pathLst>
                <a:path w="714657" h="726895">
                  <a:moveTo>
                    <a:pt x="0" y="0"/>
                  </a:moveTo>
                  <a:lnTo>
                    <a:pt x="714657" y="0"/>
                  </a:lnTo>
                  <a:lnTo>
                    <a:pt x="714657" y="726895"/>
                  </a:lnTo>
                  <a:lnTo>
                    <a:pt x="0" y="726895"/>
                  </a:lnTo>
                  <a:close/>
                </a:path>
              </a:pathLst>
            </a:custGeom>
            <a:solidFill>
              <a:srgbClr val="FFC61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714657" cy="688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332592" y="3886683"/>
            <a:ext cx="2219724" cy="2257733"/>
          </a:xfrm>
          <a:custGeom>
            <a:avLst/>
            <a:gdLst/>
            <a:ahLst/>
            <a:cxnLst/>
            <a:rect l="l" t="t" r="r" b="b"/>
            <a:pathLst>
              <a:path w="2219724" h="2257733">
                <a:moveTo>
                  <a:pt x="2219724" y="0"/>
                </a:moveTo>
                <a:lnTo>
                  <a:pt x="0" y="0"/>
                </a:lnTo>
                <a:lnTo>
                  <a:pt x="0" y="2257733"/>
                </a:lnTo>
                <a:lnTo>
                  <a:pt x="2219724" y="2257733"/>
                </a:lnTo>
                <a:lnTo>
                  <a:pt x="22197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32592" y="1628950"/>
            <a:ext cx="2219724" cy="2257733"/>
            <a:chOff x="0" y="0"/>
            <a:chExt cx="714657" cy="726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4657" cy="726895"/>
            </a:xfrm>
            <a:custGeom>
              <a:avLst/>
              <a:gdLst/>
              <a:ahLst/>
              <a:cxnLst/>
              <a:rect l="l" t="t" r="r" b="b"/>
              <a:pathLst>
                <a:path w="714657" h="726895">
                  <a:moveTo>
                    <a:pt x="0" y="0"/>
                  </a:moveTo>
                  <a:lnTo>
                    <a:pt x="714657" y="0"/>
                  </a:lnTo>
                  <a:lnTo>
                    <a:pt x="714657" y="726895"/>
                  </a:lnTo>
                  <a:lnTo>
                    <a:pt x="0" y="726895"/>
                  </a:lnTo>
                  <a:close/>
                </a:path>
              </a:pathLst>
            </a:custGeom>
            <a:solidFill>
              <a:srgbClr val="4672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714657" cy="688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72617" y="1951667"/>
            <a:ext cx="1339674" cy="1612299"/>
          </a:xfrm>
          <a:custGeom>
            <a:avLst/>
            <a:gdLst/>
            <a:ahLst/>
            <a:cxnLst/>
            <a:rect l="l" t="t" r="r" b="b"/>
            <a:pathLst>
              <a:path w="1339674" h="1612299">
                <a:moveTo>
                  <a:pt x="0" y="0"/>
                </a:moveTo>
                <a:lnTo>
                  <a:pt x="1339674" y="0"/>
                </a:lnTo>
                <a:lnTo>
                  <a:pt x="1339674" y="1612299"/>
                </a:lnTo>
                <a:lnTo>
                  <a:pt x="0" y="1612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32289" y="1425925"/>
            <a:ext cx="7621066" cy="133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76"/>
              </a:lnSpc>
              <a:spcBef>
                <a:spcPct val="0"/>
              </a:spcBef>
            </a:pPr>
            <a:r>
              <a:rPr lang="en-US" sz="7396">
                <a:solidFill>
                  <a:srgbClr val="ABD7FF"/>
                </a:solidFill>
                <a:latin typeface="Agrandir Bold"/>
              </a:rPr>
              <a:t>Objective: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32289" y="3029296"/>
            <a:ext cx="14547998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Quicksand Bold"/>
              </a:rPr>
              <a:t>The objective of the project is to develop sophisticated predictive models for enhancing credit risk assessments within the finance industry.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32289" y="4708236"/>
            <a:ext cx="1312454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 Further more, the models lays importance on the following topics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32289" y="5136861"/>
            <a:ext cx="943979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Quicksand Bold"/>
              </a:rPr>
              <a:t>1. Predictive risk modeling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Quicksand Bold"/>
              </a:rPr>
              <a:t>2. Default prediction accuracy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Quicksand Bold"/>
              </a:rPr>
              <a:t>3. Real-time risk assessment</a:t>
            </a:r>
          </a:p>
        </p:txBody>
      </p:sp>
    </p:spTree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415219"/>
            <a:ext cx="5905131" cy="2052275"/>
          </a:xfrm>
          <a:custGeom>
            <a:avLst/>
            <a:gdLst/>
            <a:ahLst/>
            <a:cxnLst/>
            <a:rect l="l" t="t" r="r" b="b"/>
            <a:pathLst>
              <a:path w="5905131" h="2052275">
                <a:moveTo>
                  <a:pt x="0" y="0"/>
                </a:moveTo>
                <a:lnTo>
                  <a:pt x="5905131" y="0"/>
                </a:lnTo>
                <a:lnTo>
                  <a:pt x="5905131" y="2052275"/>
                </a:lnTo>
                <a:lnTo>
                  <a:pt x="0" y="2052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42598" y="1415219"/>
            <a:ext cx="8016702" cy="2092271"/>
          </a:xfrm>
          <a:custGeom>
            <a:avLst/>
            <a:gdLst/>
            <a:ahLst/>
            <a:cxnLst/>
            <a:rect l="l" t="t" r="r" b="b"/>
            <a:pathLst>
              <a:path w="8016702" h="2092271">
                <a:moveTo>
                  <a:pt x="0" y="0"/>
                </a:moveTo>
                <a:lnTo>
                  <a:pt x="8016702" y="0"/>
                </a:lnTo>
                <a:lnTo>
                  <a:pt x="8016702" y="2092271"/>
                </a:lnTo>
                <a:lnTo>
                  <a:pt x="0" y="2092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62152" y="6491362"/>
            <a:ext cx="7914524" cy="2605315"/>
          </a:xfrm>
          <a:custGeom>
            <a:avLst/>
            <a:gdLst/>
            <a:ahLst/>
            <a:cxnLst/>
            <a:rect l="l" t="t" r="r" b="b"/>
            <a:pathLst>
              <a:path w="7914524" h="2605315">
                <a:moveTo>
                  <a:pt x="0" y="0"/>
                </a:moveTo>
                <a:lnTo>
                  <a:pt x="7914524" y="0"/>
                </a:lnTo>
                <a:lnTo>
                  <a:pt x="7914524" y="2605315"/>
                </a:lnTo>
                <a:lnTo>
                  <a:pt x="0" y="2605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0881" y="323850"/>
            <a:ext cx="6811044" cy="90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7"/>
              </a:lnSpc>
              <a:spcBef>
                <a:spcPct val="0"/>
              </a:spcBef>
            </a:pPr>
            <a:r>
              <a:rPr lang="en-US" sz="5006">
                <a:solidFill>
                  <a:srgbClr val="ABD7FF"/>
                </a:solidFill>
                <a:latin typeface="Agrandir Bold"/>
              </a:rPr>
              <a:t>Logistic Regression: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42710" y="323850"/>
            <a:ext cx="6811044" cy="90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7"/>
              </a:lnSpc>
              <a:spcBef>
                <a:spcPct val="0"/>
              </a:spcBef>
            </a:pPr>
            <a:r>
              <a:rPr lang="en-US" sz="5006">
                <a:solidFill>
                  <a:srgbClr val="ABD7FF"/>
                </a:solidFill>
                <a:latin typeface="Agrandir Bold"/>
              </a:rPr>
              <a:t>Random Forest: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13892" y="5337601"/>
            <a:ext cx="6811044" cy="90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7"/>
              </a:lnSpc>
              <a:spcBef>
                <a:spcPct val="0"/>
              </a:spcBef>
            </a:pPr>
            <a:r>
              <a:rPr lang="en-US" sz="5006">
                <a:solidFill>
                  <a:srgbClr val="ABD7FF"/>
                </a:solidFill>
                <a:latin typeface="Agrandir Bold"/>
              </a:rPr>
              <a:t>Decision Tree: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9073" y="1090241"/>
            <a:ext cx="10829854" cy="133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ABD7FF"/>
                </a:solidFill>
                <a:latin typeface="Agrandir Bold"/>
              </a:rPr>
              <a:t>Reference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14929" y="238010"/>
            <a:ext cx="2618075" cy="655443"/>
            <a:chOff x="0" y="0"/>
            <a:chExt cx="3490766" cy="873923"/>
          </a:xfrm>
        </p:grpSpPr>
        <p:grpSp>
          <p:nvGrpSpPr>
            <p:cNvPr id="4" name="Group 4"/>
            <p:cNvGrpSpPr/>
            <p:nvPr/>
          </p:nvGrpSpPr>
          <p:grpSpPr>
            <a:xfrm>
              <a:off x="2616843" y="0"/>
              <a:ext cx="873923" cy="87392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485289" y="111986"/>
                    </a:lnTo>
                    <a:lnTo>
                      <a:pt x="609600" y="54447"/>
                    </a:lnTo>
                    <a:lnTo>
                      <a:pt x="621927" y="190873"/>
                    </a:lnTo>
                    <a:lnTo>
                      <a:pt x="758353" y="203200"/>
                    </a:lnTo>
                    <a:lnTo>
                      <a:pt x="700814" y="327511"/>
                    </a:lnTo>
                    <a:lnTo>
                      <a:pt x="812800" y="406400"/>
                    </a:lnTo>
                    <a:lnTo>
                      <a:pt x="700814" y="485289"/>
                    </a:lnTo>
                    <a:lnTo>
                      <a:pt x="758353" y="609600"/>
                    </a:lnTo>
                    <a:lnTo>
                      <a:pt x="621927" y="621927"/>
                    </a:lnTo>
                    <a:lnTo>
                      <a:pt x="609600" y="758353"/>
                    </a:lnTo>
                    <a:lnTo>
                      <a:pt x="485289" y="700814"/>
                    </a:lnTo>
                    <a:lnTo>
                      <a:pt x="406400" y="812800"/>
                    </a:lnTo>
                    <a:lnTo>
                      <a:pt x="327511" y="700814"/>
                    </a:lnTo>
                    <a:lnTo>
                      <a:pt x="203200" y="758353"/>
                    </a:lnTo>
                    <a:lnTo>
                      <a:pt x="190873" y="621927"/>
                    </a:lnTo>
                    <a:lnTo>
                      <a:pt x="54447" y="609600"/>
                    </a:lnTo>
                    <a:lnTo>
                      <a:pt x="111986" y="485289"/>
                    </a:lnTo>
                    <a:lnTo>
                      <a:pt x="0" y="406400"/>
                    </a:lnTo>
                    <a:lnTo>
                      <a:pt x="111986" y="327511"/>
                    </a:lnTo>
                    <a:lnTo>
                      <a:pt x="54447" y="203200"/>
                    </a:lnTo>
                    <a:lnTo>
                      <a:pt x="190873" y="190873"/>
                    </a:lnTo>
                    <a:lnTo>
                      <a:pt x="203200" y="54447"/>
                    </a:lnTo>
                    <a:lnTo>
                      <a:pt x="327511" y="111986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C610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27000" y="165100"/>
                <a:ext cx="558800" cy="520700"/>
              </a:xfrm>
              <a:prstGeom prst="rect">
                <a:avLst/>
              </a:prstGeom>
            </p:spPr>
            <p:txBody>
              <a:bodyPr lIns="37715" tIns="37715" rIns="37715" bIns="37715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391997" y="0"/>
              <a:ext cx="710063" cy="873923"/>
              <a:chOff x="0" y="0"/>
              <a:chExt cx="6604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9A28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65100"/>
                <a:ext cx="660400" cy="647700"/>
              </a:xfrm>
              <a:prstGeom prst="rect">
                <a:avLst/>
              </a:prstGeom>
            </p:spPr>
            <p:txBody>
              <a:bodyPr lIns="37715" tIns="37715" rIns="37715" bIns="37715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0" y="0"/>
              <a:ext cx="877213" cy="873923"/>
            </a:xfrm>
            <a:custGeom>
              <a:avLst/>
              <a:gdLst/>
              <a:ahLst/>
              <a:cxnLst/>
              <a:rect l="l" t="t" r="r" b="b"/>
              <a:pathLst>
                <a:path w="877213" h="873923">
                  <a:moveTo>
                    <a:pt x="0" y="0"/>
                  </a:moveTo>
                  <a:lnTo>
                    <a:pt x="877213" y="0"/>
                  </a:lnTo>
                  <a:lnTo>
                    <a:pt x="877213" y="873923"/>
                  </a:lnTo>
                  <a:lnTo>
                    <a:pt x="0" y="87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24779" cy="10287000"/>
            <a:chOff x="0" y="0"/>
            <a:chExt cx="18501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148" cy="2709333"/>
            </a:xfrm>
            <a:custGeom>
              <a:avLst/>
              <a:gdLst/>
              <a:ahLst/>
              <a:cxnLst/>
              <a:rect l="l" t="t" r="r" b="b"/>
              <a:pathLst>
                <a:path w="1850148" h="2709333">
                  <a:moveTo>
                    <a:pt x="0" y="0"/>
                  </a:moveTo>
                  <a:lnTo>
                    <a:pt x="1850148" y="0"/>
                  </a:lnTo>
                  <a:lnTo>
                    <a:pt x="1850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1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850148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613374" y="1375362"/>
            <a:ext cx="1165290" cy="1728656"/>
          </a:xfrm>
          <a:custGeom>
            <a:avLst/>
            <a:gdLst/>
            <a:ahLst/>
            <a:cxnLst/>
            <a:rect l="l" t="t" r="r" b="b"/>
            <a:pathLst>
              <a:path w="1165290" h="1728656">
                <a:moveTo>
                  <a:pt x="0" y="0"/>
                </a:moveTo>
                <a:lnTo>
                  <a:pt x="1165290" y="0"/>
                </a:lnTo>
                <a:lnTo>
                  <a:pt x="1165290" y="1728656"/>
                </a:lnTo>
                <a:lnTo>
                  <a:pt x="0" y="172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088045" y="1375362"/>
            <a:ext cx="1318817" cy="941165"/>
            <a:chOff x="0" y="0"/>
            <a:chExt cx="996576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6588" cy="711200"/>
            </a:xfrm>
            <a:custGeom>
              <a:avLst/>
              <a:gdLst/>
              <a:ahLst/>
              <a:cxnLst/>
              <a:rect l="l" t="t" r="r" b="b"/>
              <a:pathLst>
                <a:path w="996588" h="711200">
                  <a:moveTo>
                    <a:pt x="711017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711017" y="551732"/>
                  </a:lnTo>
                  <a:cubicBezTo>
                    <a:pt x="870139" y="551732"/>
                    <a:pt x="996576" y="428220"/>
                    <a:pt x="996576" y="275861"/>
                  </a:cubicBezTo>
                  <a:cubicBezTo>
                    <a:pt x="996588" y="123512"/>
                    <a:pt x="870139" y="0"/>
                    <a:pt x="711017" y="0"/>
                  </a:cubicBezTo>
                  <a:close/>
                </a:path>
              </a:pathLst>
            </a:custGeom>
            <a:solidFill>
              <a:srgbClr val="86C2F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76200"/>
              <a:ext cx="99657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66175" y="3407945"/>
            <a:ext cx="1184317" cy="11843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6C2F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613374" y="3431342"/>
            <a:ext cx="1165290" cy="1160920"/>
          </a:xfrm>
          <a:custGeom>
            <a:avLst/>
            <a:gdLst/>
            <a:ahLst/>
            <a:cxnLst/>
            <a:rect l="l" t="t" r="r" b="b"/>
            <a:pathLst>
              <a:path w="1165290" h="1160920">
                <a:moveTo>
                  <a:pt x="0" y="0"/>
                </a:moveTo>
                <a:lnTo>
                  <a:pt x="1165290" y="0"/>
                </a:lnTo>
                <a:lnTo>
                  <a:pt x="1165290" y="1160920"/>
                </a:lnTo>
                <a:lnTo>
                  <a:pt x="0" y="116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39001" y="3431342"/>
            <a:ext cx="1163830" cy="1160920"/>
          </a:xfrm>
          <a:custGeom>
            <a:avLst/>
            <a:gdLst/>
            <a:ahLst/>
            <a:cxnLst/>
            <a:rect l="l" t="t" r="r" b="b"/>
            <a:pathLst>
              <a:path w="1163830" h="1160920">
                <a:moveTo>
                  <a:pt x="0" y="0"/>
                </a:moveTo>
                <a:lnTo>
                  <a:pt x="1163830" y="0"/>
                </a:lnTo>
                <a:lnTo>
                  <a:pt x="1163830" y="1160920"/>
                </a:lnTo>
                <a:lnTo>
                  <a:pt x="0" y="1160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780789" y="1375362"/>
            <a:ext cx="1269703" cy="1562711"/>
            <a:chOff x="0" y="0"/>
            <a:chExt cx="6604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672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196987" y="2477198"/>
            <a:ext cx="1205843" cy="602922"/>
          </a:xfrm>
          <a:custGeom>
            <a:avLst/>
            <a:gdLst/>
            <a:ahLst/>
            <a:cxnLst/>
            <a:rect l="l" t="t" r="r" b="b"/>
            <a:pathLst>
              <a:path w="1205843" h="602922">
                <a:moveTo>
                  <a:pt x="0" y="0"/>
                </a:moveTo>
                <a:lnTo>
                  <a:pt x="1205844" y="0"/>
                </a:lnTo>
                <a:lnTo>
                  <a:pt x="1205844" y="602922"/>
                </a:lnTo>
                <a:lnTo>
                  <a:pt x="0" y="602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67158" y="3398349"/>
            <a:ext cx="2064731" cy="1135602"/>
          </a:xfrm>
          <a:custGeom>
            <a:avLst/>
            <a:gdLst/>
            <a:ahLst/>
            <a:cxnLst/>
            <a:rect l="l" t="t" r="r" b="b"/>
            <a:pathLst>
              <a:path w="2064731" h="1135602">
                <a:moveTo>
                  <a:pt x="0" y="0"/>
                </a:moveTo>
                <a:lnTo>
                  <a:pt x="2064731" y="0"/>
                </a:lnTo>
                <a:lnTo>
                  <a:pt x="2064731" y="1135602"/>
                </a:lnTo>
                <a:lnTo>
                  <a:pt x="0" y="1135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97809" y="1427179"/>
            <a:ext cx="906005" cy="3165083"/>
          </a:xfrm>
          <a:custGeom>
            <a:avLst/>
            <a:gdLst/>
            <a:ahLst/>
            <a:cxnLst/>
            <a:rect l="l" t="t" r="r" b="b"/>
            <a:pathLst>
              <a:path w="906005" h="3165083">
                <a:moveTo>
                  <a:pt x="0" y="0"/>
                </a:moveTo>
                <a:lnTo>
                  <a:pt x="906005" y="0"/>
                </a:lnTo>
                <a:lnTo>
                  <a:pt x="906005" y="3165083"/>
                </a:lnTo>
                <a:lnTo>
                  <a:pt x="0" y="31650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346430" y="1484243"/>
            <a:ext cx="1485458" cy="1510894"/>
          </a:xfrm>
          <a:custGeom>
            <a:avLst/>
            <a:gdLst/>
            <a:ahLst/>
            <a:cxnLst/>
            <a:rect l="l" t="t" r="r" b="b"/>
            <a:pathLst>
              <a:path w="1485458" h="1510894">
                <a:moveTo>
                  <a:pt x="0" y="0"/>
                </a:moveTo>
                <a:lnTo>
                  <a:pt x="1485459" y="0"/>
                </a:lnTo>
                <a:lnTo>
                  <a:pt x="1485459" y="1510894"/>
                </a:lnTo>
                <a:lnTo>
                  <a:pt x="0" y="15108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767158" y="1429803"/>
            <a:ext cx="832284" cy="83228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61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4883018" y="7232389"/>
            <a:ext cx="1948871" cy="1948871"/>
          </a:xfrm>
          <a:custGeom>
            <a:avLst/>
            <a:gdLst/>
            <a:ahLst/>
            <a:cxnLst/>
            <a:rect l="l" t="t" r="r" b="b"/>
            <a:pathLst>
              <a:path w="1948871" h="1948871">
                <a:moveTo>
                  <a:pt x="0" y="0"/>
                </a:moveTo>
                <a:lnTo>
                  <a:pt x="1948871" y="0"/>
                </a:lnTo>
                <a:lnTo>
                  <a:pt x="1948871" y="1948871"/>
                </a:lnTo>
                <a:lnTo>
                  <a:pt x="0" y="19488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883018" y="4984553"/>
            <a:ext cx="1948871" cy="1948871"/>
          </a:xfrm>
          <a:custGeom>
            <a:avLst/>
            <a:gdLst/>
            <a:ahLst/>
            <a:cxnLst/>
            <a:rect l="l" t="t" r="r" b="b"/>
            <a:pathLst>
              <a:path w="1948871" h="1948871">
                <a:moveTo>
                  <a:pt x="0" y="0"/>
                </a:moveTo>
                <a:lnTo>
                  <a:pt x="1948871" y="0"/>
                </a:lnTo>
                <a:lnTo>
                  <a:pt x="1948871" y="1948871"/>
                </a:lnTo>
                <a:lnTo>
                  <a:pt x="0" y="19488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797846" y="7958836"/>
            <a:ext cx="1137601" cy="1137601"/>
          </a:xfrm>
          <a:custGeom>
            <a:avLst/>
            <a:gdLst/>
            <a:ahLst/>
            <a:cxnLst/>
            <a:rect l="l" t="t" r="r" b="b"/>
            <a:pathLst>
              <a:path w="1137601" h="1137601">
                <a:moveTo>
                  <a:pt x="0" y="0"/>
                </a:moveTo>
                <a:lnTo>
                  <a:pt x="1137601" y="0"/>
                </a:lnTo>
                <a:lnTo>
                  <a:pt x="1137601" y="1137601"/>
                </a:lnTo>
                <a:lnTo>
                  <a:pt x="0" y="11376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163055" y="7934450"/>
            <a:ext cx="1161988" cy="1161988"/>
          </a:xfrm>
          <a:custGeom>
            <a:avLst/>
            <a:gdLst/>
            <a:ahLst/>
            <a:cxnLst/>
            <a:rect l="l" t="t" r="r" b="b"/>
            <a:pathLst>
              <a:path w="1161988" h="1161988">
                <a:moveTo>
                  <a:pt x="0" y="0"/>
                </a:moveTo>
                <a:lnTo>
                  <a:pt x="1161988" y="0"/>
                </a:lnTo>
                <a:lnTo>
                  <a:pt x="1161988" y="1161987"/>
                </a:lnTo>
                <a:lnTo>
                  <a:pt x="0" y="11619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28700" y="4449387"/>
            <a:ext cx="5468195" cy="126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0"/>
              </a:lnSpc>
            </a:pPr>
            <a:r>
              <a:rPr lang="en-US" sz="7400">
                <a:solidFill>
                  <a:srgbClr val="ABD7FF"/>
                </a:solidFill>
                <a:latin typeface="Agrandir Bold"/>
              </a:rPr>
              <a:t>Thank You :)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2801" y="1524177"/>
            <a:ext cx="986785" cy="1463851"/>
          </a:xfrm>
          <a:custGeom>
            <a:avLst/>
            <a:gdLst/>
            <a:ahLst/>
            <a:cxnLst/>
            <a:rect l="l" t="t" r="r" b="b"/>
            <a:pathLst>
              <a:path w="986785" h="1463851">
                <a:moveTo>
                  <a:pt x="0" y="0"/>
                </a:moveTo>
                <a:lnTo>
                  <a:pt x="986785" y="0"/>
                </a:lnTo>
                <a:lnTo>
                  <a:pt x="986785" y="1463851"/>
                </a:lnTo>
                <a:lnTo>
                  <a:pt x="0" y="146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88229" y="1524177"/>
            <a:ext cx="1467520" cy="1463851"/>
          </a:xfrm>
          <a:custGeom>
            <a:avLst/>
            <a:gdLst/>
            <a:ahLst/>
            <a:cxnLst/>
            <a:rect l="l" t="t" r="r" b="b"/>
            <a:pathLst>
              <a:path w="1467520" h="1463851">
                <a:moveTo>
                  <a:pt x="0" y="0"/>
                </a:moveTo>
                <a:lnTo>
                  <a:pt x="1467520" y="0"/>
                </a:lnTo>
                <a:lnTo>
                  <a:pt x="1467520" y="1463851"/>
                </a:lnTo>
                <a:lnTo>
                  <a:pt x="0" y="146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28156" y="1524177"/>
            <a:ext cx="1439207" cy="1463851"/>
          </a:xfrm>
          <a:custGeom>
            <a:avLst/>
            <a:gdLst/>
            <a:ahLst/>
            <a:cxnLst/>
            <a:rect l="l" t="t" r="r" b="b"/>
            <a:pathLst>
              <a:path w="1439207" h="1463851">
                <a:moveTo>
                  <a:pt x="0" y="0"/>
                </a:moveTo>
                <a:lnTo>
                  <a:pt x="1439207" y="0"/>
                </a:lnTo>
                <a:lnTo>
                  <a:pt x="1439207" y="1463851"/>
                </a:lnTo>
                <a:lnTo>
                  <a:pt x="0" y="146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05200" y="-74066"/>
            <a:ext cx="1104010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 dirty="0">
                <a:solidFill>
                  <a:srgbClr val="ABD7FF"/>
                </a:solidFill>
                <a:latin typeface="Agrandir Bold"/>
              </a:rPr>
              <a:t>Motivation: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4471" y="3252343"/>
            <a:ext cx="4163445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Problem:</a:t>
            </a:r>
          </a:p>
          <a:p>
            <a:pPr algn="ctr">
              <a:lnSpc>
                <a:spcPts val="3479"/>
              </a:lnSpc>
            </a:pPr>
            <a:endParaRPr lang="en-US" sz="2899">
              <a:solidFill>
                <a:srgbClr val="F8F6F1"/>
              </a:solidFill>
              <a:latin typeface="Quicksand Bold"/>
            </a:endParaRPr>
          </a:p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We are solving the problem of accurately predicting loan repayment challenges to improve credit risk assessments in the finance sector.</a:t>
            </a:r>
          </a:p>
          <a:p>
            <a:pPr algn="ctr">
              <a:lnSpc>
                <a:spcPts val="3479"/>
              </a:lnSpc>
            </a:pPr>
            <a:endParaRPr lang="en-US" sz="2899">
              <a:solidFill>
                <a:srgbClr val="F8F6F1"/>
              </a:solidFill>
              <a:latin typeface="Quicksan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05755" y="3252343"/>
            <a:ext cx="4832468" cy="525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Need:</a:t>
            </a:r>
          </a:p>
          <a:p>
            <a:pPr algn="ctr">
              <a:lnSpc>
                <a:spcPts val="3479"/>
              </a:lnSpc>
            </a:pPr>
            <a:endParaRPr lang="en-US" sz="2899">
              <a:solidFill>
                <a:srgbClr val="F8F6F1"/>
              </a:solidFill>
              <a:latin typeface="Quicksand Bold"/>
            </a:endParaRPr>
          </a:p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 The need stems from the requirement to refine and enhance credit risk evaluation methods. </a:t>
            </a:r>
          </a:p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Aims to increase the accuracy of predictions regarding loan repayment risks, thus reducing defaults and stabilizing the financial sector.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2795" y="3252343"/>
            <a:ext cx="4808109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 Solution:</a:t>
            </a:r>
          </a:p>
          <a:p>
            <a:pPr algn="ctr">
              <a:lnSpc>
                <a:spcPts val="3479"/>
              </a:lnSpc>
            </a:pPr>
            <a:endParaRPr lang="en-US" sz="2899">
              <a:solidFill>
                <a:srgbClr val="F8F6F1"/>
              </a:solidFill>
              <a:latin typeface="Quicksand Bold"/>
            </a:endParaRPr>
          </a:p>
          <a:p>
            <a:pPr algn="ctr"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The solution we are offering involves deploying advanced machine learning models to analyze extensive loan data, improving the accuracy of credit risk assessments</a:t>
            </a:r>
          </a:p>
        </p:txBody>
      </p:sp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88762" y="2114468"/>
            <a:ext cx="6005952" cy="8172532"/>
            <a:chOff x="0" y="0"/>
            <a:chExt cx="1088964" cy="14817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8964" cy="1481796"/>
            </a:xfrm>
            <a:custGeom>
              <a:avLst/>
              <a:gdLst/>
              <a:ahLst/>
              <a:cxnLst/>
              <a:rect l="l" t="t" r="r" b="b"/>
              <a:pathLst>
                <a:path w="1088964" h="1481796">
                  <a:moveTo>
                    <a:pt x="363184" y="19070"/>
                  </a:moveTo>
                  <a:cubicBezTo>
                    <a:pt x="418832" y="7556"/>
                    <a:pt x="482482" y="0"/>
                    <a:pt x="544775" y="0"/>
                  </a:cubicBezTo>
                  <a:cubicBezTo>
                    <a:pt x="607070" y="0"/>
                    <a:pt x="667014" y="6476"/>
                    <a:pt x="722253" y="17990"/>
                  </a:cubicBezTo>
                  <a:cubicBezTo>
                    <a:pt x="723430" y="18350"/>
                    <a:pt x="724605" y="18350"/>
                    <a:pt x="725780" y="18710"/>
                  </a:cubicBezTo>
                  <a:cubicBezTo>
                    <a:pt x="933230" y="64765"/>
                    <a:pt x="1086026" y="186379"/>
                    <a:pt x="1088964" y="343362"/>
                  </a:cubicBezTo>
                  <a:lnTo>
                    <a:pt x="1088964" y="1481796"/>
                  </a:lnTo>
                  <a:lnTo>
                    <a:pt x="0" y="1481796"/>
                  </a:lnTo>
                  <a:lnTo>
                    <a:pt x="0" y="344207"/>
                  </a:lnTo>
                  <a:cubicBezTo>
                    <a:pt x="2938" y="185660"/>
                    <a:pt x="153384" y="64045"/>
                    <a:pt x="363184" y="19070"/>
                  </a:cubicBezTo>
                  <a:close/>
                </a:path>
              </a:pathLst>
            </a:custGeom>
            <a:solidFill>
              <a:srgbClr val="FF9D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65100"/>
              <a:ext cx="1088964" cy="1316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94713" y="2114468"/>
            <a:ext cx="5993287" cy="8172532"/>
            <a:chOff x="0" y="0"/>
            <a:chExt cx="1086668" cy="14817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6668" cy="1481796"/>
            </a:xfrm>
            <a:custGeom>
              <a:avLst/>
              <a:gdLst/>
              <a:ahLst/>
              <a:cxnLst/>
              <a:rect l="l" t="t" r="r" b="b"/>
              <a:pathLst>
                <a:path w="1086668" h="1481796">
                  <a:moveTo>
                    <a:pt x="362418" y="19070"/>
                  </a:moveTo>
                  <a:cubicBezTo>
                    <a:pt x="417949" y="7556"/>
                    <a:pt x="481465" y="0"/>
                    <a:pt x="543627" y="0"/>
                  </a:cubicBezTo>
                  <a:cubicBezTo>
                    <a:pt x="605790" y="0"/>
                    <a:pt x="665607" y="6476"/>
                    <a:pt x="720730" y="17990"/>
                  </a:cubicBezTo>
                  <a:cubicBezTo>
                    <a:pt x="721905" y="18350"/>
                    <a:pt x="723077" y="18350"/>
                    <a:pt x="724250" y="18710"/>
                  </a:cubicBezTo>
                  <a:cubicBezTo>
                    <a:pt x="931262" y="64765"/>
                    <a:pt x="1083736" y="186379"/>
                    <a:pt x="1086668" y="343362"/>
                  </a:cubicBezTo>
                  <a:lnTo>
                    <a:pt x="1086668" y="1481796"/>
                  </a:lnTo>
                  <a:lnTo>
                    <a:pt x="0" y="1481796"/>
                  </a:lnTo>
                  <a:lnTo>
                    <a:pt x="0" y="344207"/>
                  </a:lnTo>
                  <a:cubicBezTo>
                    <a:pt x="2932" y="185660"/>
                    <a:pt x="153060" y="64045"/>
                    <a:pt x="362418" y="19070"/>
                  </a:cubicBezTo>
                  <a:close/>
                </a:path>
              </a:pathLst>
            </a:custGeom>
            <a:solidFill>
              <a:srgbClr val="86C2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65100"/>
              <a:ext cx="1086668" cy="1316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62743" y="2135833"/>
            <a:ext cx="325798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8F6F1"/>
                </a:solidFill>
                <a:latin typeface="Agrandir Bold"/>
              </a:rPr>
              <a:t>Step 2: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9363" y="3499412"/>
            <a:ext cx="4084749" cy="461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203162"/>
                </a:solidFill>
                <a:latin typeface="Quicksand Bold"/>
              </a:rPr>
              <a:t>Model Development:</a:t>
            </a:r>
          </a:p>
          <a:p>
            <a:pPr algn="ctr">
              <a:lnSpc>
                <a:spcPts val="3359"/>
              </a:lnSpc>
            </a:pPr>
            <a:endParaRPr lang="en-US" sz="2799">
              <a:solidFill>
                <a:srgbClr val="203162"/>
              </a:solidFill>
              <a:latin typeface="Quicksand Bold"/>
            </a:endParaR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203162"/>
                </a:solidFill>
                <a:latin typeface="Quicksand Bold"/>
              </a:rPr>
              <a:t> Implementing ML  algorithms, such as Decision Trees, Random Forest, and Logistic Regression, to develop models that can predict loan repayment risks.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203162"/>
              </a:solidFill>
              <a:latin typeface="Quicksand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51948" y="2114468"/>
            <a:ext cx="6340710" cy="8172532"/>
            <a:chOff x="0" y="0"/>
            <a:chExt cx="1184954" cy="15272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4954" cy="1527285"/>
            </a:xfrm>
            <a:custGeom>
              <a:avLst/>
              <a:gdLst/>
              <a:ahLst/>
              <a:cxnLst/>
              <a:rect l="l" t="t" r="r" b="b"/>
              <a:pathLst>
                <a:path w="1184954" h="1527285">
                  <a:moveTo>
                    <a:pt x="395198" y="19070"/>
                  </a:moveTo>
                  <a:cubicBezTo>
                    <a:pt x="455751" y="7556"/>
                    <a:pt x="525012" y="0"/>
                    <a:pt x="592796" y="0"/>
                  </a:cubicBezTo>
                  <a:cubicBezTo>
                    <a:pt x="660582" y="0"/>
                    <a:pt x="725809" y="6476"/>
                    <a:pt x="785918" y="17990"/>
                  </a:cubicBezTo>
                  <a:cubicBezTo>
                    <a:pt x="787199" y="18350"/>
                    <a:pt x="788477" y="18350"/>
                    <a:pt x="789756" y="18710"/>
                  </a:cubicBezTo>
                  <a:cubicBezTo>
                    <a:pt x="1015492" y="64765"/>
                    <a:pt x="1181757" y="186379"/>
                    <a:pt x="1184954" y="344373"/>
                  </a:cubicBezTo>
                  <a:lnTo>
                    <a:pt x="1184954" y="1527285"/>
                  </a:lnTo>
                  <a:lnTo>
                    <a:pt x="0" y="1527285"/>
                  </a:lnTo>
                  <a:lnTo>
                    <a:pt x="0" y="345251"/>
                  </a:lnTo>
                  <a:cubicBezTo>
                    <a:pt x="3197" y="185660"/>
                    <a:pt x="166904" y="64045"/>
                    <a:pt x="395198" y="19070"/>
                  </a:cubicBezTo>
                  <a:close/>
                </a:path>
              </a:pathLst>
            </a:custGeom>
            <a:solidFill>
              <a:srgbClr val="FFC61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65100"/>
              <a:ext cx="1184954" cy="1362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92006" y="2135783"/>
            <a:ext cx="325798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8F6F1"/>
                </a:solidFill>
                <a:latin typeface="Agrandir Bold"/>
              </a:rPr>
              <a:t>Step 1: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849" y="3499412"/>
            <a:ext cx="4913116" cy="461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203162"/>
                </a:solidFill>
                <a:latin typeface="Quicksand Bold"/>
              </a:rPr>
              <a:t>Data Preparation:</a:t>
            </a:r>
          </a:p>
          <a:p>
            <a:pPr algn="ctr">
              <a:lnSpc>
                <a:spcPts val="3359"/>
              </a:lnSpc>
            </a:pPr>
            <a:endParaRPr lang="en-US" sz="2799">
              <a:solidFill>
                <a:srgbClr val="203162"/>
              </a:solidFill>
              <a:latin typeface="Quicksand Bold"/>
            </a:endParaR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203162"/>
                </a:solidFill>
                <a:latin typeface="Quicksand Bold"/>
              </a:rPr>
              <a:t> Consolidating and preprocessing the loan application data, ensuring the accuracy and consistency necessary for model training.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3162"/>
                </a:solidFill>
                <a:latin typeface="Quicksand Bold"/>
              </a:rPr>
              <a:t>This step involves cleaning the data, handling missing values.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29942" y="3499412"/>
            <a:ext cx="5255915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203162"/>
                </a:solidFill>
                <a:latin typeface="Quicksand Bold"/>
              </a:rPr>
              <a:t>Model Evaluation and Optimization: </a:t>
            </a:r>
          </a:p>
          <a:p>
            <a:pPr algn="ctr">
              <a:lnSpc>
                <a:spcPts val="3359"/>
              </a:lnSpc>
            </a:pPr>
            <a:endParaRPr lang="en-US" sz="2799">
              <a:solidFill>
                <a:srgbClr val="203162"/>
              </a:solidFill>
              <a:latin typeface="Quicksand Bold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3162"/>
                </a:solidFill>
                <a:latin typeface="Quicksand Bold"/>
              </a:rPr>
              <a:t>Evaluating the performance of each model using cross-validation techniques and metrics such as accuracy, precision, recall, and AUC-ROC curve.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34813" y="-43701"/>
            <a:ext cx="1051384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ABD7FF"/>
                </a:solidFill>
                <a:latin typeface="Agrandir Bold"/>
              </a:rPr>
              <a:t>Goal: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28905" y="2135833"/>
            <a:ext cx="325798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8F6F1"/>
                </a:solidFill>
                <a:latin typeface="Agrandir Bold"/>
              </a:rPr>
              <a:t>Step 3: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4134" cy="10287000"/>
            <a:chOff x="0" y="0"/>
            <a:chExt cx="21765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6562" cy="2709333"/>
            </a:xfrm>
            <a:custGeom>
              <a:avLst/>
              <a:gdLst/>
              <a:ahLst/>
              <a:cxnLst/>
              <a:rect l="l" t="t" r="r" b="b"/>
              <a:pathLst>
                <a:path w="2176562" h="2709333">
                  <a:moveTo>
                    <a:pt x="0" y="0"/>
                  </a:moveTo>
                  <a:lnTo>
                    <a:pt x="2176562" y="0"/>
                  </a:lnTo>
                  <a:lnTo>
                    <a:pt x="2176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1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176562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8069" y="2792381"/>
            <a:ext cx="6787995" cy="306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</a:pPr>
            <a:r>
              <a:rPr lang="en-US" sz="2899">
                <a:solidFill>
                  <a:srgbClr val="F8F6F1"/>
                </a:solidFill>
                <a:latin typeface="Quicksand Bold"/>
              </a:rPr>
              <a:t>The dataset comprises detailed loan application data, including applicants' financial background, employment status, family circumstances, loan specifics, and credit history, used for predictive modeling in credit risk assessment.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09795" y="127421"/>
            <a:ext cx="4231669" cy="46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203162"/>
                </a:solidFill>
                <a:latin typeface="Quicksand Bold"/>
              </a:rPr>
              <a:t>Important Columns: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09795" y="1028700"/>
            <a:ext cx="8633579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Quicksand Bold"/>
              </a:rPr>
              <a:t>Applicant Financial Background:</a:t>
            </a:r>
            <a:r>
              <a:rPr lang="en-US" sz="2899">
                <a:solidFill>
                  <a:srgbClr val="000000"/>
                </a:solidFill>
                <a:latin typeface="Quicksand"/>
              </a:rPr>
              <a:t> Contains data on income, debts, and financial health to assess loan repayment capability.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09795" y="2409825"/>
            <a:ext cx="9234775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Quicksand Bold"/>
              </a:rPr>
              <a:t>Employment Status:</a:t>
            </a:r>
            <a:r>
              <a:rPr lang="en-US" sz="2899">
                <a:solidFill>
                  <a:srgbClr val="000000"/>
                </a:solidFill>
                <a:latin typeface="Quicksand"/>
              </a:rPr>
              <a:t> Indicates whether the applicant is employed, unemployed, self-employed, or retired, providing insights into their stable income sources.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95114" y="4256680"/>
            <a:ext cx="923477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Quicksand Bold"/>
              </a:rPr>
              <a:t> Family Circumstances: </a:t>
            </a:r>
            <a:r>
              <a:rPr lang="en-US" sz="2899">
                <a:solidFill>
                  <a:srgbClr val="000000"/>
                </a:solidFill>
                <a:latin typeface="Quicksand"/>
              </a:rPr>
              <a:t>Includes data on marital status, number of dependents, and living situation.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95114" y="5352055"/>
            <a:ext cx="923477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Quicksand Bold"/>
              </a:rPr>
              <a:t> Loan Amount: </a:t>
            </a:r>
            <a:r>
              <a:rPr lang="en-US" sz="2899">
                <a:solidFill>
                  <a:srgbClr val="000000"/>
                </a:solidFill>
                <a:latin typeface="Quicksand"/>
              </a:rPr>
              <a:t>The total amount of money requested by the applicant.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95114" y="6447430"/>
            <a:ext cx="914945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Quicksand Bold"/>
              </a:rPr>
              <a:t>Annuity: </a:t>
            </a:r>
            <a:r>
              <a:rPr lang="en-US" sz="2899">
                <a:solidFill>
                  <a:srgbClr val="000000"/>
                </a:solidFill>
                <a:latin typeface="Quicksand"/>
              </a:rPr>
              <a:t>The regular payment amount the applicant is obligated to pay towards the loan.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80433" y="7542805"/>
            <a:ext cx="914945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Quicksand Bold"/>
              </a:rPr>
              <a:t> Type of Loan: </a:t>
            </a:r>
            <a:r>
              <a:rPr lang="en-US" sz="2899">
                <a:solidFill>
                  <a:srgbClr val="000000"/>
                </a:solidFill>
                <a:latin typeface="Quicksand"/>
              </a:rPr>
              <a:t>Specifies the loan's purpose, such as mortgage, personal loan and auto loan.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80433" y="8638180"/>
            <a:ext cx="914945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Quicksand Bold"/>
              </a:rPr>
              <a:t>Repayment Terms: </a:t>
            </a:r>
            <a:r>
              <a:rPr lang="en-US" sz="2899">
                <a:solidFill>
                  <a:srgbClr val="000000"/>
                </a:solidFill>
                <a:latin typeface="Quicksand"/>
              </a:rPr>
              <a:t>Details of the length of the loan and any specific repayment conditions.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124858" y="1009650"/>
            <a:ext cx="1051384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ABD7FF"/>
                </a:solidFill>
                <a:latin typeface="Agrandir Bold"/>
              </a:rPr>
              <a:t>Data Description:</a:t>
            </a:r>
          </a:p>
        </p:txBody>
      </p:sp>
    </p:spTree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010" y="292254"/>
            <a:ext cx="1472893" cy="14728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672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20745" y="7437222"/>
            <a:ext cx="2664120" cy="2709739"/>
          </a:xfrm>
          <a:custGeom>
            <a:avLst/>
            <a:gdLst/>
            <a:ahLst/>
            <a:cxnLst/>
            <a:rect l="l" t="t" r="r" b="b"/>
            <a:pathLst>
              <a:path w="2664120" h="2709739">
                <a:moveTo>
                  <a:pt x="0" y="0"/>
                </a:moveTo>
                <a:lnTo>
                  <a:pt x="2664121" y="0"/>
                </a:lnTo>
                <a:lnTo>
                  <a:pt x="2664121" y="2709739"/>
                </a:lnTo>
                <a:lnTo>
                  <a:pt x="0" y="2709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67255" y="4577084"/>
            <a:ext cx="12753491" cy="1132832"/>
          </a:xfrm>
          <a:custGeom>
            <a:avLst/>
            <a:gdLst/>
            <a:ahLst/>
            <a:cxnLst/>
            <a:rect l="l" t="t" r="r" b="b"/>
            <a:pathLst>
              <a:path w="12753491" h="1132832">
                <a:moveTo>
                  <a:pt x="0" y="0"/>
                </a:moveTo>
                <a:lnTo>
                  <a:pt x="12753490" y="0"/>
                </a:lnTo>
                <a:lnTo>
                  <a:pt x="12753490" y="1132832"/>
                </a:lnTo>
                <a:lnTo>
                  <a:pt x="0" y="1132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60444" y="3430546"/>
            <a:ext cx="382180" cy="1146539"/>
          </a:xfrm>
          <a:custGeom>
            <a:avLst/>
            <a:gdLst/>
            <a:ahLst/>
            <a:cxnLst/>
            <a:rect l="l" t="t" r="r" b="b"/>
            <a:pathLst>
              <a:path w="382180" h="1146539">
                <a:moveTo>
                  <a:pt x="0" y="0"/>
                </a:moveTo>
                <a:lnTo>
                  <a:pt x="382180" y="0"/>
                </a:lnTo>
                <a:lnTo>
                  <a:pt x="382180" y="1146538"/>
                </a:lnTo>
                <a:lnTo>
                  <a:pt x="0" y="114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98903" y="2473329"/>
            <a:ext cx="353184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Quicksand Bold"/>
              </a:rPr>
              <a:t>Data Preprocessing and Cleaning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6356733" y="5709916"/>
            <a:ext cx="382180" cy="1146539"/>
          </a:xfrm>
          <a:custGeom>
            <a:avLst/>
            <a:gdLst/>
            <a:ahLst/>
            <a:cxnLst/>
            <a:rect l="l" t="t" r="r" b="b"/>
            <a:pathLst>
              <a:path w="382180" h="1146539">
                <a:moveTo>
                  <a:pt x="0" y="0"/>
                </a:moveTo>
                <a:lnTo>
                  <a:pt x="382179" y="0"/>
                </a:lnTo>
                <a:lnTo>
                  <a:pt x="382179" y="1146538"/>
                </a:lnTo>
                <a:lnTo>
                  <a:pt x="0" y="114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81898" y="6856454"/>
            <a:ext cx="353184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Quicksand Bold"/>
              </a:rPr>
              <a:t>Exploratory Data Analysis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88687" y="2882904"/>
            <a:ext cx="353184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Quicksand Bold"/>
              </a:rPr>
              <a:t>Feature Engineering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3753" y="6856454"/>
            <a:ext cx="353184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Quicksand Bold"/>
              </a:rPr>
              <a:t>Cross-validation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22577" y="2473329"/>
            <a:ext cx="353184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Quicksand Bold"/>
              </a:rPr>
              <a:t>Model Selection and Evaluation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8563522" y="3430546"/>
            <a:ext cx="382180" cy="1146539"/>
          </a:xfrm>
          <a:custGeom>
            <a:avLst/>
            <a:gdLst/>
            <a:ahLst/>
            <a:cxnLst/>
            <a:rect l="l" t="t" r="r" b="b"/>
            <a:pathLst>
              <a:path w="382180" h="1146539">
                <a:moveTo>
                  <a:pt x="0" y="0"/>
                </a:moveTo>
                <a:lnTo>
                  <a:pt x="382179" y="0"/>
                </a:lnTo>
                <a:lnTo>
                  <a:pt x="382179" y="1146538"/>
                </a:lnTo>
                <a:lnTo>
                  <a:pt x="0" y="114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997412" y="3430546"/>
            <a:ext cx="382180" cy="1146539"/>
          </a:xfrm>
          <a:custGeom>
            <a:avLst/>
            <a:gdLst/>
            <a:ahLst/>
            <a:cxnLst/>
            <a:rect l="l" t="t" r="r" b="b"/>
            <a:pathLst>
              <a:path w="382180" h="1146539">
                <a:moveTo>
                  <a:pt x="0" y="0"/>
                </a:moveTo>
                <a:lnTo>
                  <a:pt x="382180" y="0"/>
                </a:lnTo>
                <a:lnTo>
                  <a:pt x="382180" y="1146538"/>
                </a:lnTo>
                <a:lnTo>
                  <a:pt x="0" y="114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1166908" y="5693465"/>
            <a:ext cx="382180" cy="1146539"/>
          </a:xfrm>
          <a:custGeom>
            <a:avLst/>
            <a:gdLst/>
            <a:ahLst/>
            <a:cxnLst/>
            <a:rect l="l" t="t" r="r" b="b"/>
            <a:pathLst>
              <a:path w="382180" h="1146539">
                <a:moveTo>
                  <a:pt x="0" y="0"/>
                </a:moveTo>
                <a:lnTo>
                  <a:pt x="382180" y="0"/>
                </a:lnTo>
                <a:lnTo>
                  <a:pt x="382180" y="1146538"/>
                </a:lnTo>
                <a:lnTo>
                  <a:pt x="0" y="114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887076" y="82704"/>
            <a:ext cx="1051384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ABD7FF"/>
                </a:solidFill>
                <a:latin typeface="Agrandir Bold"/>
              </a:rPr>
              <a:t>Methodology: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010" y="292254"/>
            <a:ext cx="1472893" cy="14728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672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83841" y="7515406"/>
            <a:ext cx="2664120" cy="2709739"/>
          </a:xfrm>
          <a:custGeom>
            <a:avLst/>
            <a:gdLst/>
            <a:ahLst/>
            <a:cxnLst/>
            <a:rect l="l" t="t" r="r" b="b"/>
            <a:pathLst>
              <a:path w="2664120" h="2709739">
                <a:moveTo>
                  <a:pt x="0" y="0"/>
                </a:moveTo>
                <a:lnTo>
                  <a:pt x="2664120" y="0"/>
                </a:lnTo>
                <a:lnTo>
                  <a:pt x="2664120" y="2709739"/>
                </a:lnTo>
                <a:lnTo>
                  <a:pt x="0" y="2709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010" y="1361342"/>
            <a:ext cx="5168312" cy="4946922"/>
          </a:xfrm>
          <a:custGeom>
            <a:avLst/>
            <a:gdLst/>
            <a:ahLst/>
            <a:cxnLst/>
            <a:rect l="l" t="t" r="r" b="b"/>
            <a:pathLst>
              <a:path w="5168312" h="4946922">
                <a:moveTo>
                  <a:pt x="0" y="0"/>
                </a:moveTo>
                <a:lnTo>
                  <a:pt x="5168313" y="0"/>
                </a:lnTo>
                <a:lnTo>
                  <a:pt x="5168313" y="4946922"/>
                </a:lnTo>
                <a:lnTo>
                  <a:pt x="0" y="4946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38912" y="1361342"/>
            <a:ext cx="4180974" cy="5001539"/>
          </a:xfrm>
          <a:custGeom>
            <a:avLst/>
            <a:gdLst/>
            <a:ahLst/>
            <a:cxnLst/>
            <a:rect l="l" t="t" r="r" b="b"/>
            <a:pathLst>
              <a:path w="4180974" h="5001539">
                <a:moveTo>
                  <a:pt x="0" y="0"/>
                </a:moveTo>
                <a:lnTo>
                  <a:pt x="4180974" y="0"/>
                </a:lnTo>
                <a:lnTo>
                  <a:pt x="4180974" y="5001539"/>
                </a:lnTo>
                <a:lnTo>
                  <a:pt x="0" y="5001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84986" y="1361342"/>
            <a:ext cx="6962975" cy="1601112"/>
          </a:xfrm>
          <a:custGeom>
            <a:avLst/>
            <a:gdLst/>
            <a:ahLst/>
            <a:cxnLst/>
            <a:rect l="l" t="t" r="r" b="b"/>
            <a:pathLst>
              <a:path w="6962975" h="1601112">
                <a:moveTo>
                  <a:pt x="0" y="0"/>
                </a:moveTo>
                <a:lnTo>
                  <a:pt x="6962975" y="0"/>
                </a:lnTo>
                <a:lnTo>
                  <a:pt x="6962975" y="1601112"/>
                </a:lnTo>
                <a:lnTo>
                  <a:pt x="0" y="1601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84986" y="5059730"/>
            <a:ext cx="7103014" cy="1431739"/>
          </a:xfrm>
          <a:custGeom>
            <a:avLst/>
            <a:gdLst/>
            <a:ahLst/>
            <a:cxnLst/>
            <a:rect l="l" t="t" r="r" b="b"/>
            <a:pathLst>
              <a:path w="7103014" h="1431739">
                <a:moveTo>
                  <a:pt x="0" y="0"/>
                </a:moveTo>
                <a:lnTo>
                  <a:pt x="7103014" y="0"/>
                </a:lnTo>
                <a:lnTo>
                  <a:pt x="7103014" y="1431738"/>
                </a:lnTo>
                <a:lnTo>
                  <a:pt x="0" y="14317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44242" y="6491468"/>
            <a:ext cx="353184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Quicksand Bold"/>
              </a:rPr>
              <a:t>Description of columns &amp; rows in 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63475" y="6696256"/>
            <a:ext cx="353184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Quicksand Bold"/>
              </a:rPr>
              <a:t>Missing values in respective columns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00549" y="3042961"/>
            <a:ext cx="353184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Quicksand Bold"/>
              </a:rPr>
              <a:t>Numerical columns in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00549" y="6696256"/>
            <a:ext cx="353184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Quicksand Bold"/>
              </a:rPr>
              <a:t>Categorical columns in dataset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97658"/>
            <a:ext cx="7440334" cy="4117467"/>
          </a:xfrm>
          <a:custGeom>
            <a:avLst/>
            <a:gdLst/>
            <a:ahLst/>
            <a:cxnLst/>
            <a:rect l="l" t="t" r="r" b="b"/>
            <a:pathLst>
              <a:path w="7440334" h="4117467">
                <a:moveTo>
                  <a:pt x="0" y="0"/>
                </a:moveTo>
                <a:lnTo>
                  <a:pt x="7440334" y="0"/>
                </a:lnTo>
                <a:lnTo>
                  <a:pt x="7440334" y="4117466"/>
                </a:lnTo>
                <a:lnTo>
                  <a:pt x="0" y="4117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657607"/>
            <a:ext cx="7440334" cy="3600693"/>
          </a:xfrm>
          <a:custGeom>
            <a:avLst/>
            <a:gdLst/>
            <a:ahLst/>
            <a:cxnLst/>
            <a:rect l="l" t="t" r="r" b="b"/>
            <a:pathLst>
              <a:path w="7440334" h="3600693">
                <a:moveTo>
                  <a:pt x="0" y="0"/>
                </a:moveTo>
                <a:lnTo>
                  <a:pt x="7440334" y="0"/>
                </a:lnTo>
                <a:lnTo>
                  <a:pt x="7440334" y="3600693"/>
                </a:lnTo>
                <a:lnTo>
                  <a:pt x="0" y="3600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74611" y="2123935"/>
            <a:ext cx="7584689" cy="6039130"/>
          </a:xfrm>
          <a:custGeom>
            <a:avLst/>
            <a:gdLst/>
            <a:ahLst/>
            <a:cxnLst/>
            <a:rect l="l" t="t" r="r" b="b"/>
            <a:pathLst>
              <a:path w="7584689" h="6039130">
                <a:moveTo>
                  <a:pt x="0" y="0"/>
                </a:moveTo>
                <a:lnTo>
                  <a:pt x="7584689" y="0"/>
                </a:lnTo>
                <a:lnTo>
                  <a:pt x="7584689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85577" y="-209550"/>
            <a:ext cx="1104010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Data Analysis: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390" y="1222504"/>
            <a:ext cx="7846074" cy="3730946"/>
          </a:xfrm>
          <a:custGeom>
            <a:avLst/>
            <a:gdLst/>
            <a:ahLst/>
            <a:cxnLst/>
            <a:rect l="l" t="t" r="r" b="b"/>
            <a:pathLst>
              <a:path w="7846074" h="3730946">
                <a:moveTo>
                  <a:pt x="0" y="0"/>
                </a:moveTo>
                <a:lnTo>
                  <a:pt x="7846074" y="0"/>
                </a:lnTo>
                <a:lnTo>
                  <a:pt x="7846074" y="3730946"/>
                </a:lnTo>
                <a:lnTo>
                  <a:pt x="0" y="3730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88" b="-19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8660" y="5862466"/>
            <a:ext cx="8162275" cy="3395834"/>
          </a:xfrm>
          <a:custGeom>
            <a:avLst/>
            <a:gdLst/>
            <a:ahLst/>
            <a:cxnLst/>
            <a:rect l="l" t="t" r="r" b="b"/>
            <a:pathLst>
              <a:path w="8162275" h="3395834">
                <a:moveTo>
                  <a:pt x="0" y="0"/>
                </a:moveTo>
                <a:lnTo>
                  <a:pt x="8162275" y="0"/>
                </a:lnTo>
                <a:lnTo>
                  <a:pt x="8162275" y="3395834"/>
                </a:lnTo>
                <a:lnTo>
                  <a:pt x="0" y="339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34062" y="1222504"/>
            <a:ext cx="8647225" cy="3730946"/>
          </a:xfrm>
          <a:custGeom>
            <a:avLst/>
            <a:gdLst/>
            <a:ahLst/>
            <a:cxnLst/>
            <a:rect l="l" t="t" r="r" b="b"/>
            <a:pathLst>
              <a:path w="8647225" h="3730946">
                <a:moveTo>
                  <a:pt x="0" y="0"/>
                </a:moveTo>
                <a:lnTo>
                  <a:pt x="8647225" y="0"/>
                </a:lnTo>
                <a:lnTo>
                  <a:pt x="8647225" y="3730946"/>
                </a:lnTo>
                <a:lnTo>
                  <a:pt x="0" y="373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34" r="-273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5862466"/>
            <a:ext cx="8437287" cy="3395834"/>
          </a:xfrm>
          <a:custGeom>
            <a:avLst/>
            <a:gdLst/>
            <a:ahLst/>
            <a:cxnLst/>
            <a:rect l="l" t="t" r="r" b="b"/>
            <a:pathLst>
              <a:path w="8437287" h="3395834">
                <a:moveTo>
                  <a:pt x="0" y="0"/>
                </a:moveTo>
                <a:lnTo>
                  <a:pt x="8437287" y="0"/>
                </a:lnTo>
                <a:lnTo>
                  <a:pt x="8437287" y="3395834"/>
                </a:lnTo>
                <a:lnTo>
                  <a:pt x="0" y="3395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85577" y="-209550"/>
            <a:ext cx="1104010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ABD7FF"/>
                </a:solidFill>
                <a:latin typeface="Agrandir Bold"/>
              </a:rPr>
              <a:t>Data Analysis: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Microsoft Office PowerPoint</Application>
  <PresentationFormat>Custom</PresentationFormat>
  <Paragraphs>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Agrandir</vt:lpstr>
      <vt:lpstr>Quicksand</vt:lpstr>
      <vt:lpstr>Agrandir Bold</vt:lpstr>
      <vt:lpstr>Quicksand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Presenting Numerical Data</dc:title>
  <cp:lastModifiedBy>Bhavya Parmar</cp:lastModifiedBy>
  <cp:revision>3</cp:revision>
  <dcterms:created xsi:type="dcterms:W3CDTF">2006-08-16T00:00:00Z</dcterms:created>
  <dcterms:modified xsi:type="dcterms:W3CDTF">2024-04-16T03:00:35Z</dcterms:modified>
  <dc:identifier>DAGCiBPpOgY</dc:identifier>
</cp:coreProperties>
</file>